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213105608175783E-2"/>
          <c:y val="0.20690601373646453"/>
          <c:w val="0.83111996011940159"/>
          <c:h val="0.72638571587002332"/>
        </c:manualLayout>
      </c:layout>
      <c:lineChart>
        <c:grouping val="standard"/>
        <c:varyColors val="0"/>
        <c:ser>
          <c:idx val="0"/>
          <c:order val="0"/>
          <c:tx>
            <c:strRef>
              <c:f>Feuil1!$C$1</c:f>
              <c:strCache>
                <c:ptCount val="1"/>
                <c:pt idx="0">
                  <c:v>Prévalence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8306636155606407E-2"/>
                  <c:y val="5.4176072234762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A5-41C7-90C7-7FFA515A3148}"/>
                </c:ext>
              </c:extLst>
            </c:dLbl>
            <c:dLbl>
              <c:idx val="1"/>
              <c:layout>
                <c:manualLayout>
                  <c:x val="-1.2204424103737605E-2"/>
                  <c:y val="5.4176072234762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A5-41C7-90C7-7FFA515A3148}"/>
                </c:ext>
              </c:extLst>
            </c:dLbl>
            <c:dLbl>
              <c:idx val="2"/>
              <c:layout>
                <c:manualLayout>
                  <c:x val="-7.6277650648360028E-3"/>
                  <c:y val="5.4176072234762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A5-41C7-90C7-7FFA515A31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Feuil1!$A$2:$B$4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Feuil1!$C$2:$C$4</c:f>
              <c:numCache>
                <c:formatCode>0.00%</c:formatCode>
                <c:ptCount val="3"/>
                <c:pt idx="0">
                  <c:v>9.7299999999999998E-2</c:v>
                </c:pt>
                <c:pt idx="1">
                  <c:v>0.1033</c:v>
                </c:pt>
                <c:pt idx="2">
                  <c:v>0.1147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A5-41C7-90C7-7FFA515A31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1497600"/>
        <c:axId val="241499136"/>
      </c:lineChart>
      <c:catAx>
        <c:axId val="24149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241499136"/>
        <c:crosses val="autoZero"/>
        <c:auto val="1"/>
        <c:lblAlgn val="ctr"/>
        <c:lblOffset val="100"/>
        <c:noMultiLvlLbl val="1"/>
      </c:catAx>
      <c:valAx>
        <c:axId val="241499136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 w="38100">
            <a:solidFill>
              <a:schemeClr val="tx1"/>
            </a:solidFill>
          </a:ln>
        </c:spPr>
        <c:crossAx val="24149760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290412973740596E-2"/>
          <c:y val="0.10448598510697012"/>
          <c:w val="0.83331882001682389"/>
          <c:h val="0.65468573007321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Feuil8!$B$1</c:f>
              <c:strCache>
                <c:ptCount val="1"/>
                <c:pt idx="0">
                  <c:v>Effectifs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Feuil8!$A$2:$A$12</c:f>
              <c:strCache>
                <c:ptCount val="11"/>
                <c:pt idx="0">
                  <c:v>HTA</c:v>
                </c:pt>
                <c:pt idx="1">
                  <c:v>Diabète</c:v>
                </c:pt>
                <c:pt idx="2">
                  <c:v>AVC/AIT</c:v>
                </c:pt>
                <c:pt idx="3">
                  <c:v>Cardiopathies</c:v>
                </c:pt>
                <c:pt idx="4">
                  <c:v>Drépanocytose</c:v>
                </c:pt>
                <c:pt idx="5">
                  <c:v>Obésité</c:v>
                </c:pt>
                <c:pt idx="6">
                  <c:v>Prise de CO</c:v>
                </c:pt>
                <c:pt idx="7">
                  <c:v>VIH</c:v>
                </c:pt>
                <c:pt idx="8">
                  <c:v>Tabac</c:v>
                </c:pt>
                <c:pt idx="9">
                  <c:v>Alcool</c:v>
                </c:pt>
                <c:pt idx="10">
                  <c:v>Dyslipidémie</c:v>
                </c:pt>
              </c:strCache>
            </c:strRef>
          </c:cat>
          <c:val>
            <c:numRef>
              <c:f>Feuil8!$B$2:$B$12</c:f>
              <c:numCache>
                <c:formatCode>General</c:formatCode>
                <c:ptCount val="11"/>
                <c:pt idx="0">
                  <c:v>25</c:v>
                </c:pt>
                <c:pt idx="1">
                  <c:v>8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  <c:pt idx="7">
                  <c:v>2</c:v>
                </c:pt>
                <c:pt idx="8">
                  <c:v>16</c:v>
                </c:pt>
                <c:pt idx="9">
                  <c:v>7</c:v>
                </c:pt>
                <c:pt idx="1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B-4338-9409-5E1A86559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4223360"/>
        <c:axId val="244741248"/>
      </c:barChart>
      <c:catAx>
        <c:axId val="244223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244741248"/>
        <c:crosses val="autoZero"/>
        <c:auto val="1"/>
        <c:lblAlgn val="ctr"/>
        <c:lblOffset val="100"/>
        <c:noMultiLvlLbl val="0"/>
      </c:catAx>
      <c:valAx>
        <c:axId val="244741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2442233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25583476068058"/>
          <c:y val="6.3447003670613941E-2"/>
          <c:w val="0.64809368709075477"/>
          <c:h val="0.69249063605233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Feuil17!$B$1</c:f>
              <c:strCache>
                <c:ptCount val="1"/>
                <c:pt idx="0">
                  <c:v>Pourcentage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Feuil17!$A$2:$A$7</c:f>
              <c:strCache>
                <c:ptCount val="6"/>
                <c:pt idx="0">
                  <c:v>ACM</c:v>
                </c:pt>
                <c:pt idx="1">
                  <c:v>ACA</c:v>
                </c:pt>
                <c:pt idx="2">
                  <c:v>ACP</c:v>
                </c:pt>
                <c:pt idx="3">
                  <c:v>Art chor</c:v>
                </c:pt>
                <c:pt idx="4">
                  <c:v>PICA</c:v>
                </c:pt>
                <c:pt idx="5">
                  <c:v>Pontique</c:v>
                </c:pt>
              </c:strCache>
            </c:strRef>
          </c:cat>
          <c:val>
            <c:numRef>
              <c:f>Feuil17!$B$2:$B$7</c:f>
              <c:numCache>
                <c:formatCode>General</c:formatCode>
                <c:ptCount val="6"/>
                <c:pt idx="0">
                  <c:v>89.04</c:v>
                </c:pt>
                <c:pt idx="1">
                  <c:v>2.74</c:v>
                </c:pt>
                <c:pt idx="2">
                  <c:v>4.1100000000000003</c:v>
                </c:pt>
                <c:pt idx="3">
                  <c:v>1.37</c:v>
                </c:pt>
                <c:pt idx="4">
                  <c:v>1.37</c:v>
                </c:pt>
                <c:pt idx="5">
                  <c:v>1.37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2-4B55-8CB0-4B4C6C2B9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851584"/>
        <c:axId val="302853120"/>
      </c:barChart>
      <c:catAx>
        <c:axId val="302851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302853120"/>
        <c:crosses val="autoZero"/>
        <c:auto val="1"/>
        <c:lblAlgn val="ctr"/>
        <c:lblOffset val="100"/>
        <c:noMultiLvlLbl val="0"/>
      </c:catAx>
      <c:valAx>
        <c:axId val="302853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crossAx val="30285158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0.24326</cdr:y>
    </cdr:from>
    <cdr:to>
      <cdr:x>0.0389</cdr:x>
      <cdr:y>0.60072</cdr:y>
    </cdr:to>
    <cdr:sp macro="" textlink="">
      <cdr:nvSpPr>
        <cdr:cNvPr id="3" name="ZoneTexte 2"/>
        <cdr:cNvSpPr txBox="1"/>
      </cdr:nvSpPr>
      <cdr:spPr>
        <a:xfrm xmlns:a="http://schemas.openxmlformats.org/drawingml/2006/main" rot="16200000">
          <a:off x="-1252967" y="1682820"/>
          <a:ext cx="1555429" cy="306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600" b="1" dirty="0">
              <a:latin typeface="Times New Roman" pitchFamily="18" charset="0"/>
              <a:cs typeface="Times New Roman" pitchFamily="18" charset="0"/>
            </a:rPr>
            <a:t>Prévalence</a:t>
          </a:r>
        </a:p>
      </cdr:txBody>
    </cdr:sp>
  </cdr:relSizeAnchor>
  <cdr:relSizeAnchor xmlns:cdr="http://schemas.openxmlformats.org/drawingml/2006/chartDrawing">
    <cdr:from>
      <cdr:x>0.35255</cdr:x>
      <cdr:y>0.87143</cdr:y>
    </cdr:from>
    <cdr:to>
      <cdr:x>0.61131</cdr:x>
      <cdr:y>0.94071</cdr:y>
    </cdr:to>
    <cdr:sp macro="" textlink="">
      <cdr:nvSpPr>
        <cdr:cNvPr id="4" name="Zone de texte 3"/>
        <cdr:cNvSpPr txBox="1"/>
      </cdr:nvSpPr>
      <cdr:spPr>
        <a:xfrm xmlns:a="http://schemas.openxmlformats.org/drawingml/2006/main">
          <a:off x="2142430" y="2357302"/>
          <a:ext cx="1572471" cy="187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b="1"/>
            <a:t>                             </a:t>
          </a:r>
          <a:r>
            <a:rPr lang="fr-FR" sz="1600" b="1">
              <a:latin typeface="Times New Roman" pitchFamily="18" charset="0"/>
              <a:cs typeface="Times New Roman" pitchFamily="18" charset="0"/>
            </a:rPr>
            <a:t>Années</a:t>
          </a:r>
          <a:endParaRPr lang="fr-FR" sz="1400" b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0.15721</cdr:x>
      <cdr:y>0.11341</cdr:y>
    </cdr:from>
    <cdr:to>
      <cdr:x>0.75373</cdr:x>
      <cdr:y>0.1926</cdr:y>
    </cdr:to>
    <cdr:sp macro="" textlink="">
      <cdr:nvSpPr>
        <cdr:cNvPr id="5" name="ZoneTexte 4">
          <a:extLst xmlns:a="http://schemas.openxmlformats.org/drawingml/2006/main">
            <a:ext uri="{FF2B5EF4-FFF2-40B4-BE49-F238E27FC236}">
              <a16:creationId xmlns:a16="http://schemas.microsoft.com/office/drawing/2014/main" id="{96A00D0A-3F48-454D-A364-A98FD2932F0D}"/>
            </a:ext>
          </a:extLst>
        </cdr:cNvPr>
        <cdr:cNvSpPr txBox="1"/>
      </cdr:nvSpPr>
      <cdr:spPr>
        <a:xfrm xmlns:a="http://schemas.openxmlformats.org/drawingml/2006/main">
          <a:off x="1239907" y="493505"/>
          <a:ext cx="4704521" cy="34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2000" b="1" i="1" dirty="0"/>
            <a:t>P= (p=0,114&gt;0,05)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0.06197</cdr:x>
      <cdr:y>0.22037</cdr:y>
    </cdr:from>
    <cdr:to>
      <cdr:x>0.12141</cdr:x>
      <cdr:y>0.47829</cdr:y>
    </cdr:to>
    <cdr:sp macro="" textlink="">
      <cdr:nvSpPr>
        <cdr:cNvPr id="2" name="ZoneTexte 1"/>
        <cdr:cNvSpPr txBox="1"/>
      </cdr:nvSpPr>
      <cdr:spPr>
        <a:xfrm xmlns:a="http://schemas.openxmlformats.org/drawingml/2006/main" rot="16200000">
          <a:off x="90779" y="1268214"/>
          <a:ext cx="1088313" cy="411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>
              <a:latin typeface="Times New Roman" pitchFamily="18" charset="0"/>
              <a:cs typeface="Times New Roman" pitchFamily="18" charset="0"/>
            </a:rPr>
            <a:t>Effectifs</a:t>
          </a:r>
        </a:p>
      </cdr:txBody>
    </cdr:sp>
  </cdr:relSizeAnchor>
  <cdr:relSizeAnchor xmlns:cdr="http://schemas.openxmlformats.org/drawingml/2006/chartDrawing">
    <cdr:from>
      <cdr:x>0.37008</cdr:x>
      <cdr:y>0.92151</cdr:y>
    </cdr:from>
    <cdr:to>
      <cdr:x>0.65679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2918733" y="3704497"/>
          <a:ext cx="2261195" cy="315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800" b="1" dirty="0">
              <a:latin typeface="+mn-lt"/>
              <a:cs typeface="Times New Roman" pitchFamily="18" charset="0"/>
            </a:rPr>
            <a:t>Facteurs de risque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0.58662</cdr:x>
      <cdr:y>0.10157</cdr:y>
    </cdr:from>
    <cdr:to>
      <cdr:x>0.99023</cdr:x>
      <cdr:y>0.43494</cdr:y>
    </cdr:to>
    <cdr:sp macro="" textlink="">
      <cdr:nvSpPr>
        <cdr:cNvPr id="2" name="Zone de texte 1"/>
        <cdr:cNvSpPr txBox="1"/>
      </cdr:nvSpPr>
      <cdr:spPr>
        <a:xfrm xmlns:a="http://schemas.openxmlformats.org/drawingml/2006/main">
          <a:off x="3492229" y="379378"/>
          <a:ext cx="2402732" cy="1245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>
              <a:latin typeface="Times New Roman" pitchFamily="18" charset="0"/>
              <a:cs typeface="Times New Roman" pitchFamily="18" charset="0"/>
            </a:rPr>
            <a:t>ACM</a:t>
          </a:r>
          <a:r>
            <a:rPr lang="fr-FR" sz="1200" dirty="0">
              <a:latin typeface="Times New Roman" pitchFamily="18" charset="0"/>
              <a:cs typeface="Times New Roman" pitchFamily="18" charset="0"/>
            </a:rPr>
            <a:t>: Artère cérébrale moyenne</a:t>
          </a:r>
        </a:p>
        <a:p xmlns:a="http://schemas.openxmlformats.org/drawingml/2006/main">
          <a:r>
            <a:rPr lang="fr-FR" sz="1200" b="1" dirty="0">
              <a:latin typeface="Times New Roman" pitchFamily="18" charset="0"/>
              <a:cs typeface="Times New Roman" pitchFamily="18" charset="0"/>
            </a:rPr>
            <a:t>ACA</a:t>
          </a:r>
          <a:r>
            <a:rPr lang="fr-FR" sz="1200" dirty="0">
              <a:latin typeface="Times New Roman" pitchFamily="18" charset="0"/>
              <a:cs typeface="Times New Roman" pitchFamily="18" charset="0"/>
            </a:rPr>
            <a:t>:</a:t>
          </a:r>
          <a:r>
            <a:rPr lang="fr-FR" sz="1200" baseline="0" dirty="0">
              <a:latin typeface="Times New Roman" pitchFamily="18" charset="0"/>
              <a:cs typeface="Times New Roman" pitchFamily="18" charset="0"/>
            </a:rPr>
            <a:t> Artère cérébrale antérieure</a:t>
          </a:r>
        </a:p>
        <a:p xmlns:a="http://schemas.openxmlformats.org/drawingml/2006/main">
          <a:r>
            <a:rPr lang="fr-FR" sz="1200" b="1" baseline="0" dirty="0">
              <a:latin typeface="Times New Roman" pitchFamily="18" charset="0"/>
              <a:cs typeface="Times New Roman" pitchFamily="18" charset="0"/>
            </a:rPr>
            <a:t>ACP</a:t>
          </a:r>
          <a:r>
            <a:rPr lang="fr-FR" sz="1200" baseline="0" dirty="0">
              <a:latin typeface="Times New Roman" pitchFamily="18" charset="0"/>
              <a:cs typeface="Times New Roman" pitchFamily="18" charset="0"/>
            </a:rPr>
            <a:t>: Artère cérébrale postérieure</a:t>
          </a:r>
        </a:p>
        <a:p xmlns:a="http://schemas.openxmlformats.org/drawingml/2006/main">
          <a:r>
            <a:rPr lang="fr-FR" sz="1200" b="1" baseline="0" dirty="0">
              <a:latin typeface="Times New Roman" pitchFamily="18" charset="0"/>
              <a:cs typeface="Times New Roman" pitchFamily="18" charset="0"/>
            </a:rPr>
            <a:t>Art </a:t>
          </a:r>
          <a:r>
            <a:rPr lang="fr-FR" sz="1200" b="1" baseline="0" dirty="0" err="1">
              <a:latin typeface="Times New Roman" pitchFamily="18" charset="0"/>
              <a:cs typeface="Times New Roman" pitchFamily="18" charset="0"/>
            </a:rPr>
            <a:t>chor</a:t>
          </a:r>
          <a:r>
            <a:rPr lang="fr-FR" sz="1200" b="1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fr-FR" sz="1200" baseline="0" dirty="0">
              <a:latin typeface="Times New Roman" pitchFamily="18" charset="0"/>
              <a:cs typeface="Times New Roman" pitchFamily="18" charset="0"/>
            </a:rPr>
            <a:t>: Artère choroïdienne</a:t>
          </a:r>
        </a:p>
        <a:p xmlns:a="http://schemas.openxmlformats.org/drawingml/2006/main">
          <a:r>
            <a:rPr lang="fr-FR" sz="1200" b="1" baseline="0" dirty="0">
              <a:latin typeface="Times New Roman" pitchFamily="18" charset="0"/>
              <a:cs typeface="Times New Roman" pitchFamily="18" charset="0"/>
            </a:rPr>
            <a:t>PICA</a:t>
          </a:r>
          <a:r>
            <a:rPr lang="fr-FR" sz="1200" baseline="0" dirty="0">
              <a:latin typeface="Times New Roman" pitchFamily="18" charset="0"/>
              <a:cs typeface="Times New Roman" pitchFamily="18" charset="0"/>
            </a:rPr>
            <a:t>: Artère cérébelleuse postérieure</a:t>
          </a:r>
        </a:p>
        <a:p xmlns:a="http://schemas.openxmlformats.org/drawingml/2006/main">
          <a:r>
            <a:rPr lang="fr-FR" sz="1200" b="1" baseline="0" dirty="0">
              <a:latin typeface="Times New Roman" pitchFamily="18" charset="0"/>
              <a:cs typeface="Times New Roman" pitchFamily="18" charset="0"/>
            </a:rPr>
            <a:t>Pontique</a:t>
          </a:r>
          <a:r>
            <a:rPr lang="fr-FR" sz="1200" baseline="0" dirty="0">
              <a:latin typeface="Times New Roman" pitchFamily="18" charset="0"/>
              <a:cs typeface="Times New Roman" pitchFamily="18" charset="0"/>
            </a:rPr>
            <a:t>: Artère pontique</a:t>
          </a:r>
          <a:endParaRPr lang="fr-FR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0.35321</cdr:x>
      <cdr:y>0.86206</cdr:y>
    </cdr:from>
    <cdr:to>
      <cdr:x>0.67065</cdr:x>
      <cdr:y>0.93498</cdr:y>
    </cdr:to>
    <cdr:sp macro="" textlink="">
      <cdr:nvSpPr>
        <cdr:cNvPr id="3" name="Zone de texte 2"/>
        <cdr:cNvSpPr txBox="1"/>
      </cdr:nvSpPr>
      <cdr:spPr>
        <a:xfrm xmlns:a="http://schemas.openxmlformats.org/drawingml/2006/main">
          <a:off x="2305456" y="3219855"/>
          <a:ext cx="2071991" cy="272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>
              <a:latin typeface="Times New Roman" pitchFamily="18" charset="0"/>
              <a:cs typeface="Times New Roman" pitchFamily="18" charset="0"/>
            </a:rPr>
            <a:t>Territoires vasculaires</a:t>
          </a:r>
        </a:p>
      </cdr:txBody>
    </cdr:sp>
  </cdr:relSizeAnchor>
  <cdr:relSizeAnchor xmlns:cdr="http://schemas.openxmlformats.org/drawingml/2006/chartDrawing">
    <cdr:from>
      <cdr:x>0.06707</cdr:x>
      <cdr:y>0.30993</cdr:y>
    </cdr:from>
    <cdr:to>
      <cdr:x>0.12668</cdr:x>
      <cdr:y>0.61204</cdr:y>
    </cdr:to>
    <cdr:sp macro="" textlink="">
      <cdr:nvSpPr>
        <cdr:cNvPr id="4" name="Zone de texte 3"/>
        <cdr:cNvSpPr txBox="1"/>
      </cdr:nvSpPr>
      <cdr:spPr>
        <a:xfrm xmlns:a="http://schemas.openxmlformats.org/drawingml/2006/main" rot="16200000">
          <a:off x="68095" y="1527245"/>
          <a:ext cx="1128409" cy="389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>
              <a:latin typeface="Times New Roman" pitchFamily="18" charset="0"/>
              <a:cs typeface="Times New Roman" pitchFamily="18" charset="0"/>
            </a:rPr>
            <a:t>Pourcentage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29164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269961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574335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034829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93319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2907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379512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86084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858466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540440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835015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AFA8D-E2BD-4F95-A4D4-78FE84C751A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21F26-2DCE-493C-8986-53E82CE1A0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57A73-7DB9-45B1-BB3F-BDDDB8658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2696"/>
            <a:ext cx="7772400" cy="2317267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L’ AVC ischémique du sujet jeune au CHU Sourô Sanou de Bobo-Dioulasso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FCC426-534A-442B-AD6C-D789E0B4A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9963"/>
            <a:ext cx="7772400" cy="426622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r>
              <a:rPr lang="pt-BR" sz="1800" dirty="0">
                <a:solidFill>
                  <a:schemeClr val="bg1"/>
                </a:solidFill>
              </a:rPr>
              <a:t>S</a:t>
            </a:r>
            <a:r>
              <a:rPr lang="pt-BR" sz="1600" dirty="0">
                <a:solidFill>
                  <a:schemeClr val="bg1"/>
                </a:solidFill>
              </a:rPr>
              <a:t>avadogo AA , Ouédraogo PV, Kérégué AR, Ouédraogo A, Séré IS,  Millogo A</a:t>
            </a:r>
            <a:r>
              <a:rPr lang="pt-BR" sz="1800" dirty="0">
                <a:solidFill>
                  <a:schemeClr val="bg1"/>
                </a:solidFill>
              </a:rPr>
              <a:t>,</a:t>
            </a:r>
            <a:endParaRPr lang="fr-FR" sz="1800" dirty="0">
              <a:solidFill>
                <a:schemeClr val="bg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21D5BA-B958-4629-8F68-DAFDD2A8F695}"/>
              </a:ext>
            </a:extLst>
          </p:cNvPr>
          <p:cNvSpPr txBox="1"/>
          <p:nvPr/>
        </p:nvSpPr>
        <p:spPr>
          <a:xfrm>
            <a:off x="685800" y="4479924"/>
            <a:ext cx="77724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chemeClr val="accent1">
                    <a:lumMod val="75000"/>
                  </a:schemeClr>
                </a:solidFill>
              </a:rPr>
              <a:t>7èmes  journées scientifiques de la SOCARB</a:t>
            </a:r>
          </a:p>
          <a:p>
            <a:pPr algn="ctr"/>
            <a:r>
              <a:rPr lang="fr-FR" sz="2800" b="1" i="1" dirty="0">
                <a:solidFill>
                  <a:schemeClr val="accent1">
                    <a:lumMod val="75000"/>
                  </a:schemeClr>
                </a:solidFill>
              </a:rPr>
              <a:t>27-28-29 octobre 2021</a:t>
            </a:r>
            <a:endParaRPr lang="fr-FR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84127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Paracliniques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9790CCC-80DC-4149-BF4C-710C71B430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990316"/>
              </p:ext>
            </p:extLst>
          </p:nvPr>
        </p:nvGraphicFramePr>
        <p:xfrm>
          <a:off x="628650" y="2385529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EEB9649-71CD-4243-A268-47A698C03F09}"/>
              </a:ext>
            </a:extLst>
          </p:cNvPr>
          <p:cNvSpPr txBox="1"/>
          <p:nvPr/>
        </p:nvSpPr>
        <p:spPr>
          <a:xfrm>
            <a:off x="762000" y="1987826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Territoires vasculaires cérébraux</a:t>
            </a:r>
          </a:p>
        </p:txBody>
      </p:sp>
    </p:spTree>
    <p:extLst>
      <p:ext uri="{BB962C8B-B14F-4D97-AF65-F5344CB8AC3E}">
        <p14:creationId xmlns:p14="http://schemas.microsoft.com/office/powerpoint/2010/main" val="1014369972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étiologiques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6AB6ECA-A34B-4C56-94FE-7572C49F94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649021"/>
              </p:ext>
            </p:extLst>
          </p:nvPr>
        </p:nvGraphicFramePr>
        <p:xfrm>
          <a:off x="628650" y="2474709"/>
          <a:ext cx="7627453" cy="2557667"/>
        </p:xfrm>
        <a:graphic>
          <a:graphicData uri="http://schemas.openxmlformats.org/drawingml/2006/table">
            <a:tbl>
              <a:tblPr firstRow="1" firstCol="1" bandRow="1"/>
              <a:tblGrid>
                <a:gridCol w="3852911">
                  <a:extLst>
                    <a:ext uri="{9D8B030D-6E8A-4147-A177-3AD203B41FA5}">
                      <a16:colId xmlns:a16="http://schemas.microsoft.com/office/drawing/2014/main" val="3926378224"/>
                    </a:ext>
                  </a:extLst>
                </a:gridCol>
                <a:gridCol w="1706541">
                  <a:extLst>
                    <a:ext uri="{9D8B030D-6E8A-4147-A177-3AD203B41FA5}">
                      <a16:colId xmlns:a16="http://schemas.microsoft.com/office/drawing/2014/main" val="1014299315"/>
                    </a:ext>
                  </a:extLst>
                </a:gridCol>
                <a:gridCol w="2068001">
                  <a:extLst>
                    <a:ext uri="{9D8B030D-6E8A-4147-A177-3AD203B41FA5}">
                      <a16:colId xmlns:a16="http://schemas.microsoft.com/office/drawing/2014/main" val="3702083935"/>
                    </a:ext>
                  </a:extLst>
                </a:gridCol>
              </a:tblGrid>
              <a:tr h="5079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Etiologies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Effectifs (N=73)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41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Pourcentage (%)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42575"/>
                  </a:ext>
                </a:extLst>
              </a:tr>
              <a:tr h="51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Athérosclérose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15,06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92660"/>
                  </a:ext>
                </a:extLst>
              </a:tr>
              <a:tr h="51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Cardiopathies emboligènes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31,49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23620"/>
                  </a:ext>
                </a:extLst>
              </a:tr>
              <a:tr h="51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Lacunes (maladies des petits vaisseaux)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0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539449"/>
                  </a:ext>
                </a:extLst>
              </a:tr>
              <a:tr h="512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Causes indéterminées</a:t>
                      </a:r>
                      <a:endParaRPr lang="fr-FR" sz="16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53,42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46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73157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évolutifs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331D98-1345-4016-882E-DADEB41D7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La </a:t>
            </a:r>
            <a:r>
              <a:rPr lang="fr-FR" b="1" i="1" dirty="0"/>
              <a:t>durée moyenne d’hospitalisation </a:t>
            </a:r>
            <a:r>
              <a:rPr lang="fr-FR" dirty="0"/>
              <a:t>était de 10,82 jours avec des extrêmes de 1 et 36 jours.</a:t>
            </a:r>
          </a:p>
          <a:p>
            <a:r>
              <a:rPr lang="fr-FR" dirty="0"/>
              <a:t>3 patients/50 sans séquelles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65515EA-E162-4D20-B1E8-B565E9A7B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65243"/>
              </p:ext>
            </p:extLst>
          </p:nvPr>
        </p:nvGraphicFramePr>
        <p:xfrm>
          <a:off x="771525" y="4001294"/>
          <a:ext cx="7600950" cy="2531167"/>
        </p:xfrm>
        <a:graphic>
          <a:graphicData uri="http://schemas.openxmlformats.org/drawingml/2006/table">
            <a:tbl>
              <a:tblPr firstRow="1" firstCol="1" bandRow="1"/>
              <a:tblGrid>
                <a:gridCol w="3487858">
                  <a:extLst>
                    <a:ext uri="{9D8B030D-6E8A-4147-A177-3AD203B41FA5}">
                      <a16:colId xmlns:a16="http://schemas.microsoft.com/office/drawing/2014/main" val="3536805908"/>
                    </a:ext>
                  </a:extLst>
                </a:gridCol>
                <a:gridCol w="1906569">
                  <a:extLst>
                    <a:ext uri="{9D8B030D-6E8A-4147-A177-3AD203B41FA5}">
                      <a16:colId xmlns:a16="http://schemas.microsoft.com/office/drawing/2014/main" val="3939598404"/>
                    </a:ext>
                  </a:extLst>
                </a:gridCol>
                <a:gridCol w="2206523">
                  <a:extLst>
                    <a:ext uri="{9D8B030D-6E8A-4147-A177-3AD203B41FA5}">
                      <a16:colId xmlns:a16="http://schemas.microsoft.com/office/drawing/2014/main" val="3367632892"/>
                    </a:ext>
                  </a:extLst>
                </a:gridCol>
              </a:tblGrid>
              <a:tr h="609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 de sortie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Effectif (N=73)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Pourcentage (%)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10287"/>
                  </a:ext>
                </a:extLst>
              </a:tr>
              <a:tr h="4201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68,49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020654"/>
                  </a:ext>
                </a:extLst>
              </a:tr>
              <a:tr h="515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Sortie contre avis médical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20,55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00220"/>
                  </a:ext>
                </a:extLst>
              </a:tr>
              <a:tr h="5060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Evadé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041759"/>
                  </a:ext>
                </a:extLst>
              </a:tr>
              <a:tr h="48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Décédé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864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471271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331D98-1345-4016-882E-DADEB41D7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Etude rétrospective avec données manquantes</a:t>
            </a:r>
          </a:p>
          <a:p>
            <a:pPr>
              <a:lnSpc>
                <a:spcPct val="150000"/>
              </a:lnSpc>
            </a:pPr>
            <a:r>
              <a:rPr lang="fr-FR" dirty="0"/>
              <a:t>l’HTA est le principal FDR et se retrouve dans les tranche d'âge la plus âgée</a:t>
            </a:r>
          </a:p>
          <a:p>
            <a:pPr>
              <a:lnSpc>
                <a:spcPct val="150000"/>
              </a:lnSpc>
            </a:pPr>
            <a:r>
              <a:rPr lang="fr-FR" dirty="0"/>
              <a:t>cardiopathies emboligènes la principale étiologie</a:t>
            </a:r>
          </a:p>
          <a:p>
            <a:pPr>
              <a:lnSpc>
                <a:spcPct val="150000"/>
              </a:lnSpc>
            </a:pPr>
            <a:r>
              <a:rPr lang="fr-FR" b="1" dirty="0"/>
              <a:t>Fort taux d’ AVCI sans étiologie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990070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C93CEA-1A3A-4CBF-8D09-F016392D8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AVC = urgence neurovasculaire</a:t>
            </a:r>
          </a:p>
          <a:p>
            <a:pPr>
              <a:lnSpc>
                <a:spcPct val="150000"/>
              </a:lnSpc>
            </a:pPr>
            <a:r>
              <a:rPr lang="fr-FR" dirty="0"/>
              <a:t>Il s’agit d’une une maladie du vieillissement</a:t>
            </a:r>
          </a:p>
          <a:p>
            <a:pPr>
              <a:lnSpc>
                <a:spcPct val="150000"/>
              </a:lnSpc>
            </a:pPr>
            <a:r>
              <a:rPr lang="fr-FR" dirty="0"/>
              <a:t>Séquelles motrices et cognitives importantes encore plus désastreuse chez le sujet jeune</a:t>
            </a:r>
          </a:p>
          <a:p>
            <a:pPr>
              <a:lnSpc>
                <a:spcPct val="150000"/>
              </a:lnSpc>
            </a:pPr>
            <a:r>
              <a:rPr lang="fr-FR" dirty="0"/>
              <a:t>Nous avons étudié ses caractéristiques chez le sujet jeune dans notre structure.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127B302-9C07-45BB-BBD6-36958ABFF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Introduction </a:t>
            </a:r>
          </a:p>
        </p:txBody>
      </p:sp>
    </p:spTree>
    <p:extLst>
      <p:ext uri="{BB962C8B-B14F-4D97-AF65-F5344CB8AC3E}">
        <p14:creationId xmlns:p14="http://schemas.microsoft.com/office/powerpoint/2010/main" val="406005229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C93CEA-1A3A-4CBF-8D09-F016392D8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Étude  descriptive à collecte rétrospective </a:t>
            </a:r>
          </a:p>
          <a:p>
            <a:pPr>
              <a:lnSpc>
                <a:spcPct val="150000"/>
              </a:lnSpc>
            </a:pPr>
            <a:r>
              <a:rPr lang="fr-FR" dirty="0"/>
              <a:t>1er janvier 2017 au 31 décembre 2019</a:t>
            </a:r>
          </a:p>
          <a:p>
            <a:pPr>
              <a:lnSpc>
                <a:spcPct val="150000"/>
              </a:lnSpc>
            </a:pPr>
            <a:r>
              <a:rPr lang="fr-FR" dirty="0"/>
              <a:t>patients de 15 à 45 ans hospitalisés au CHU Sourô SANOU pour AVC ischémique</a:t>
            </a:r>
          </a:p>
          <a:p>
            <a:pPr>
              <a:lnSpc>
                <a:spcPct val="150000"/>
              </a:lnSpc>
            </a:pPr>
            <a:r>
              <a:rPr lang="fr-FR" dirty="0"/>
              <a:t>Les données ont été analysées à l’aide des logiciels Stata dans sa version 13, SPSS dans sa version 25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E5AEE07-C67E-4DDD-B319-23EA5FCE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Patients et méthode</a:t>
            </a:r>
          </a:p>
        </p:txBody>
      </p:sp>
    </p:spTree>
    <p:extLst>
      <p:ext uri="{BB962C8B-B14F-4D97-AF65-F5344CB8AC3E}">
        <p14:creationId xmlns:p14="http://schemas.microsoft.com/office/powerpoint/2010/main" val="2454562796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C93CEA-1A3A-4CBF-8D09-F016392D8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BC49686-97C8-4B04-8200-612181900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260757"/>
            <a:ext cx="8240736" cy="3281342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11662A7A-30DD-4248-95BA-4FB7C5F2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D169E7CD-3C85-47E3-AB24-0135E28599C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Fréquence hospitalière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E0194D2-DEDF-430F-BAFB-ABD35A3AAD0A}"/>
              </a:ext>
            </a:extLst>
          </p:cNvPr>
          <p:cNvSpPr txBox="1"/>
          <p:nvPr/>
        </p:nvSpPr>
        <p:spPr>
          <a:xfrm>
            <a:off x="3260035" y="5555351"/>
            <a:ext cx="3604591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définitive, 73  patients retenus pour l’étude</a:t>
            </a:r>
          </a:p>
        </p:txBody>
      </p:sp>
    </p:spTree>
    <p:extLst>
      <p:ext uri="{BB962C8B-B14F-4D97-AF65-F5344CB8AC3E}">
        <p14:creationId xmlns:p14="http://schemas.microsoft.com/office/powerpoint/2010/main" val="3641133271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698CB-7F58-4594-8664-8C7628469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68D3156-C279-47A9-9601-9ED02601D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86983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FCD42E28-C135-4C7E-870B-24F8BD7F92AF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Fréquence hospitalière</a:t>
            </a:r>
          </a:p>
        </p:txBody>
      </p:sp>
    </p:spTree>
    <p:extLst>
      <p:ext uri="{BB962C8B-B14F-4D97-AF65-F5344CB8AC3E}">
        <p14:creationId xmlns:p14="http://schemas.microsoft.com/office/powerpoint/2010/main" val="3998875836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BDB8DB62-6A13-4562-9E7D-E714EBEF4D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934876"/>
              </p:ext>
            </p:extLst>
          </p:nvPr>
        </p:nvGraphicFramePr>
        <p:xfrm>
          <a:off x="768624" y="2756452"/>
          <a:ext cx="7746726" cy="355158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994993">
                  <a:extLst>
                    <a:ext uri="{9D8B030D-6E8A-4147-A177-3AD203B41FA5}">
                      <a16:colId xmlns:a16="http://schemas.microsoft.com/office/drawing/2014/main" val="3720911013"/>
                    </a:ext>
                  </a:extLst>
                </a:gridCol>
                <a:gridCol w="2464905">
                  <a:extLst>
                    <a:ext uri="{9D8B030D-6E8A-4147-A177-3AD203B41FA5}">
                      <a16:colId xmlns:a16="http://schemas.microsoft.com/office/drawing/2014/main" val="3129882609"/>
                    </a:ext>
                  </a:extLst>
                </a:gridCol>
                <a:gridCol w="2286828">
                  <a:extLst>
                    <a:ext uri="{9D8B030D-6E8A-4147-A177-3AD203B41FA5}">
                      <a16:colId xmlns:a16="http://schemas.microsoft.com/office/drawing/2014/main" val="1336289421"/>
                    </a:ext>
                  </a:extLst>
                </a:gridCol>
              </a:tblGrid>
              <a:tr h="581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+mj-lt"/>
                        </a:rPr>
                        <a:t>Groupe d’âge</a:t>
                      </a:r>
                      <a:endParaRPr lang="fr-FR" sz="24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j-lt"/>
                        </a:rPr>
                        <a:t>Effectif (N=73)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j-lt"/>
                        </a:rPr>
                        <a:t>Pourcentage (%)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6584880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15 à 20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5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6,85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189279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21 à 25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2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2,74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260299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26 à 30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2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2,74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72646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31 à 35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11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15,07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9587692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36 à 40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18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24,65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329969"/>
                  </a:ext>
                </a:extLst>
              </a:tr>
              <a:tr h="4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+mn-lt"/>
                        </a:rPr>
                        <a:t>41 à 45 ans</a:t>
                      </a:r>
                      <a:endParaRPr lang="fr-FR" sz="24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35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47,95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646193"/>
                  </a:ext>
                </a:extLst>
              </a:tr>
            </a:tbl>
          </a:graphicData>
        </a:graphic>
      </p:graphicFrame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socio-démographiques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C16B267-2CF5-474F-8AB1-0F862FC53D5F}"/>
              </a:ext>
            </a:extLst>
          </p:cNvPr>
          <p:cNvSpPr txBox="1"/>
          <p:nvPr/>
        </p:nvSpPr>
        <p:spPr>
          <a:xfrm>
            <a:off x="698637" y="2001078"/>
            <a:ext cx="7746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i="1" dirty="0"/>
              <a:t>L’âge moyen = 38,12 ans ± 7,43  ans,   Sexe ratio = 1,15 </a:t>
            </a:r>
          </a:p>
        </p:txBody>
      </p:sp>
    </p:spTree>
    <p:extLst>
      <p:ext uri="{BB962C8B-B14F-4D97-AF65-F5344CB8AC3E}">
        <p14:creationId xmlns:p14="http://schemas.microsoft.com/office/powerpoint/2010/main" val="1859919487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socio-démographiques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0A47FCA-1265-409B-B115-105C3761E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859434"/>
              </p:ext>
            </p:extLst>
          </p:nvPr>
        </p:nvGraphicFramePr>
        <p:xfrm>
          <a:off x="628650" y="2183434"/>
          <a:ext cx="7886700" cy="3686272"/>
        </p:xfrm>
        <a:graphic>
          <a:graphicData uri="http://schemas.openxmlformats.org/drawingml/2006/table">
            <a:tbl>
              <a:tblPr firstRow="1" firstCol="1" bandRow="1"/>
              <a:tblGrid>
                <a:gridCol w="3691559">
                  <a:extLst>
                    <a:ext uri="{9D8B030D-6E8A-4147-A177-3AD203B41FA5}">
                      <a16:colId xmlns:a16="http://schemas.microsoft.com/office/drawing/2014/main" val="3478764158"/>
                    </a:ext>
                  </a:extLst>
                </a:gridCol>
                <a:gridCol w="2186608">
                  <a:extLst>
                    <a:ext uri="{9D8B030D-6E8A-4147-A177-3AD203B41FA5}">
                      <a16:colId xmlns:a16="http://schemas.microsoft.com/office/drawing/2014/main" val="1585528164"/>
                    </a:ext>
                  </a:extLst>
                </a:gridCol>
                <a:gridCol w="2008533">
                  <a:extLst>
                    <a:ext uri="{9D8B030D-6E8A-4147-A177-3AD203B41FA5}">
                      <a16:colId xmlns:a16="http://schemas.microsoft.com/office/drawing/2014/main" val="678522951"/>
                    </a:ext>
                  </a:extLst>
                </a:gridCol>
              </a:tblGrid>
              <a:tr h="6529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Profession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Effectif (N=73)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Pourcentage(%)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04074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Etudiant/Elève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2,74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25646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Fonctionnaire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155965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Commerçant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fr-FR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21,92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32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Cultivateur 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fr-FR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35,62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614235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Eleveur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04732"/>
                  </a:ext>
                </a:extLst>
              </a:tr>
              <a:tr h="5055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Femme occupée au foyer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24,66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565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697001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Facteurs de risques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670FE67-DD64-4FA6-A6CD-435A3B991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983628"/>
              </p:ext>
            </p:extLst>
          </p:nvPr>
        </p:nvGraphicFramePr>
        <p:xfrm>
          <a:off x="628650" y="2606057"/>
          <a:ext cx="7886699" cy="402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015F68A-E4F9-4C5C-897C-DED0E3255240}"/>
              </a:ext>
            </a:extLst>
          </p:cNvPr>
          <p:cNvSpPr txBox="1"/>
          <p:nvPr/>
        </p:nvSpPr>
        <p:spPr>
          <a:xfrm>
            <a:off x="628650" y="1883955"/>
            <a:ext cx="788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+mj-lt"/>
              </a:rPr>
              <a:t>HTA = 34,25% dyslipidémie = 22,54%,  tabac = 22, 54%, diabète = 10,96% </a:t>
            </a:r>
          </a:p>
        </p:txBody>
      </p:sp>
    </p:spTree>
    <p:extLst>
      <p:ext uri="{BB962C8B-B14F-4D97-AF65-F5344CB8AC3E}">
        <p14:creationId xmlns:p14="http://schemas.microsoft.com/office/powerpoint/2010/main" val="409258520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3BF8268A-1887-43FA-B357-FD1E1F95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551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Résultats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7EF79605-3D72-4D5D-8545-4D65A03FB1FB}"/>
              </a:ext>
            </a:extLst>
          </p:cNvPr>
          <p:cNvSpPr txBox="1">
            <a:spLocks/>
          </p:cNvSpPr>
          <p:nvPr/>
        </p:nvSpPr>
        <p:spPr>
          <a:xfrm>
            <a:off x="628650" y="1315901"/>
            <a:ext cx="7886700" cy="509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Aspects cliniques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E03A2A-B81D-486D-9BDC-71DCBC758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1535"/>
            <a:ext cx="7886700" cy="4351338"/>
          </a:xfrm>
        </p:spPr>
        <p:txBody>
          <a:bodyPr/>
          <a:lstStyle/>
          <a:p>
            <a:r>
              <a:rPr lang="fr-FR" dirty="0"/>
              <a:t>Déficit moteur présent chez 94, 52% des patients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Troubles de la conscience était noté chez (10,96%)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 un rythme cardiaque irrégulier chez 5,48%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Une insuffisance cardiaque gauche était présente chez 5,48%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860831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</TotalTime>
  <Words>475</Words>
  <Application>Microsoft Office PowerPoint</Application>
  <PresentationFormat>Affichage à l'écran (4:3)</PresentationFormat>
  <Paragraphs>144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Thème Office</vt:lpstr>
      <vt:lpstr>L’ AVC ischémique du sujet jeune au CHU Sourô Sanou de Bobo-Dioulasso</vt:lpstr>
      <vt:lpstr>Introduction </vt:lpstr>
      <vt:lpstr>Patients et méthode</vt:lpstr>
      <vt:lpstr>Résultats</vt:lpstr>
      <vt:lpstr>Résultats</vt:lpstr>
      <vt:lpstr>Résultats</vt:lpstr>
      <vt:lpstr>Résultats</vt:lpstr>
      <vt:lpstr>Résultats</vt:lpstr>
      <vt:lpstr>Résultats</vt:lpstr>
      <vt:lpstr>Résultats</vt:lpstr>
      <vt:lpstr>Résultats</vt:lpstr>
      <vt:lpstr>Résultats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AVCI du</dc:title>
  <dc:creator>hp</dc:creator>
  <cp:lastModifiedBy>hp</cp:lastModifiedBy>
  <cp:revision>45</cp:revision>
  <dcterms:created xsi:type="dcterms:W3CDTF">2021-10-28T16:50:09Z</dcterms:created>
  <dcterms:modified xsi:type="dcterms:W3CDTF">2021-10-29T12:39:04Z</dcterms:modified>
</cp:coreProperties>
</file>